
<file path=[Content_Types].xml><?xml version="1.0" encoding="utf-8"?>
<Types xmlns="http://schemas.openxmlformats.org/package/2006/content-types">
  <Default Extension="tmp" ContentType="image/png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65" r:id="rId2"/>
  </p:sldMasterIdLst>
  <p:notesMasterIdLst>
    <p:notesMasterId r:id="rId23"/>
  </p:notesMasterIdLst>
  <p:handoutMasterIdLst>
    <p:handoutMasterId r:id="rId24"/>
  </p:handoutMasterIdLst>
  <p:sldIdLst>
    <p:sldId id="256" r:id="rId3"/>
    <p:sldId id="261" r:id="rId4"/>
    <p:sldId id="280" r:id="rId5"/>
    <p:sldId id="264" r:id="rId6"/>
    <p:sldId id="265" r:id="rId7"/>
    <p:sldId id="271" r:id="rId8"/>
    <p:sldId id="285" r:id="rId9"/>
    <p:sldId id="286" r:id="rId10"/>
    <p:sldId id="273" r:id="rId11"/>
    <p:sldId id="282" r:id="rId12"/>
    <p:sldId id="274" r:id="rId13"/>
    <p:sldId id="275" r:id="rId14"/>
    <p:sldId id="272" r:id="rId15"/>
    <p:sldId id="276" r:id="rId16"/>
    <p:sldId id="279" r:id="rId17"/>
    <p:sldId id="277" r:id="rId18"/>
    <p:sldId id="287" r:id="rId19"/>
    <p:sldId id="288" r:id="rId20"/>
    <p:sldId id="289" r:id="rId21"/>
    <p:sldId id="284" r:id="rId22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00FF"/>
    <a:srgbClr val="FFFFCC"/>
    <a:srgbClr val="FFFF99"/>
    <a:srgbClr val="CCFFFF"/>
    <a:srgbClr val="00AF3F"/>
    <a:srgbClr val="DB7D00"/>
    <a:srgbClr val="F9E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66" autoAdjust="0"/>
    <p:restoredTop sz="85269" autoAdjust="0"/>
  </p:normalViewPr>
  <p:slideViewPr>
    <p:cSldViewPr>
      <p:cViewPr>
        <p:scale>
          <a:sx n="80" d="100"/>
          <a:sy n="80" d="100"/>
        </p:scale>
        <p:origin x="-2628" y="-8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75" d="100"/>
          <a:sy n="75" d="100"/>
        </p:scale>
        <p:origin x="-4110" y="-65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DA9FB6-D9ED-404E-AFD2-37E0835FC3D6}" type="datetimeFigureOut">
              <a:rPr lang="cs-CZ" smtClean="0"/>
              <a:pPr/>
              <a:t>21.6.2016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BA257B-425A-4350-8792-7C494188941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20806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B48070-1754-4046-9E38-6F5D9D5E9BB1}" type="datetimeFigureOut">
              <a:rPr lang="cs-CZ" smtClean="0"/>
              <a:pPr/>
              <a:t>21.6.2016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477F0F-9C0A-45F8-A7AE-EABCF911889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1469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77F0F-9C0A-45F8-A7AE-EABCF9118898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31386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77F0F-9C0A-45F8-A7AE-EABCF9118898}" type="slidenum">
              <a:rPr lang="cs-CZ" smtClean="0"/>
              <a:pPr/>
              <a:t>10</a:t>
            </a:fld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63866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77F0F-9C0A-45F8-A7AE-EABCF9118898}" type="slidenum">
              <a:rPr lang="cs-CZ" smtClean="0"/>
              <a:pPr/>
              <a:t>11</a:t>
            </a:fld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03507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77F0F-9C0A-45F8-A7AE-EABCF9118898}" type="slidenum">
              <a:rPr lang="cs-CZ" smtClean="0"/>
              <a:pPr/>
              <a:t>12</a:t>
            </a:fld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53336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77F0F-9C0A-45F8-A7AE-EABCF9118898}" type="slidenum">
              <a:rPr lang="cs-CZ" smtClean="0"/>
              <a:pPr/>
              <a:t>13</a:t>
            </a:fld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48657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77F0F-9C0A-45F8-A7AE-EABCF9118898}" type="slidenum">
              <a:rPr lang="cs-CZ" smtClean="0"/>
              <a:pPr/>
              <a:t>14</a:t>
            </a:fld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70870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77F0F-9C0A-45F8-A7AE-EABCF9118898}" type="slidenum">
              <a:rPr lang="cs-CZ" smtClean="0"/>
              <a:pPr/>
              <a:t>15</a:t>
            </a:fld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01398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77F0F-9C0A-45F8-A7AE-EABCF9118898}" type="slidenum">
              <a:rPr lang="cs-CZ" smtClean="0"/>
              <a:pPr/>
              <a:t>16</a:t>
            </a:fld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25521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77F0F-9C0A-45F8-A7AE-EABCF9118898}" type="slidenum">
              <a:rPr lang="cs-CZ" smtClean="0"/>
              <a:pPr/>
              <a:t>17</a:t>
            </a:fld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03926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77F0F-9C0A-45F8-A7AE-EABCF9118898}" type="slidenum">
              <a:rPr lang="cs-CZ" smtClean="0"/>
              <a:pPr/>
              <a:t>18</a:t>
            </a:fld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03926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77F0F-9C0A-45F8-A7AE-EABCF9118898}" type="slidenum">
              <a:rPr lang="cs-CZ" smtClean="0"/>
              <a:pPr/>
              <a:t>19</a:t>
            </a:fld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0392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77F0F-9C0A-45F8-A7AE-EABCF9118898}" type="slidenum">
              <a:rPr lang="cs-CZ" smtClean="0"/>
              <a:pPr/>
              <a:t>2</a:t>
            </a:fld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22971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77F0F-9C0A-45F8-A7AE-EABCF9118898}" type="slidenum">
              <a:rPr lang="cs-CZ" smtClean="0"/>
              <a:pPr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9994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CF053C-DE8D-4B51-B07F-1BE742BFE176}" type="slidenum">
              <a:rPr lang="cs-CZ" smtClean="0"/>
              <a:pPr>
                <a:defRPr/>
              </a:pPr>
              <a:t>3</a:t>
            </a:fld>
            <a:endParaRPr lang="cs-CZ"/>
          </a:p>
        </p:txBody>
      </p:sp>
      <p:sp>
        <p:nvSpPr>
          <p:cNvPr id="2" name="Zástupný symbol pro poznámky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77F0F-9C0A-45F8-A7AE-EABCF9118898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073662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77F0F-9C0A-45F8-A7AE-EABCF9118898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22928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77F0F-9C0A-45F8-A7AE-EABCF9118898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19503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77F0F-9C0A-45F8-A7AE-EABCF9118898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19503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77F0F-9C0A-45F8-A7AE-EABCF9118898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19503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77F0F-9C0A-45F8-A7AE-EABCF9118898}" type="slidenum">
              <a:rPr lang="cs-CZ" smtClean="0"/>
              <a:pPr/>
              <a:t>9</a:t>
            </a:fld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1527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403648" y="4581128"/>
            <a:ext cx="7056784" cy="1800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spcBef>
                <a:spcPts val="1000"/>
              </a:spcBef>
              <a:spcAft>
                <a:spcPts val="1000"/>
              </a:spcAft>
              <a:buNone/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autoři projektu</a:t>
            </a:r>
            <a:endParaRPr lang="cs-CZ" dirty="0"/>
          </a:p>
        </p:txBody>
      </p:sp>
      <p:sp>
        <p:nvSpPr>
          <p:cNvPr id="6" name="Nadpis 13"/>
          <p:cNvSpPr>
            <a:spLocks noGrp="1" noChangeAspect="1"/>
          </p:cNvSpPr>
          <p:nvPr>
            <p:ph type="title" hasCustomPrompt="1"/>
          </p:nvPr>
        </p:nvSpPr>
        <p:spPr>
          <a:xfrm>
            <a:off x="1403648" y="1988840"/>
            <a:ext cx="7283152" cy="1872208"/>
          </a:xfrm>
          <a:prstGeom prst="rect">
            <a:avLst/>
          </a:prstGeom>
        </p:spPr>
        <p:txBody>
          <a:bodyPr anchor="b"/>
          <a:lstStyle>
            <a:lvl1pPr algn="l">
              <a:defRPr b="1" baseline="0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dirty="0" smtClean="0"/>
              <a:t>NÁZEV PREZENTACE</a:t>
            </a:r>
            <a:endParaRPr lang="cs-CZ" dirty="0"/>
          </a:p>
        </p:txBody>
      </p:sp>
      <p:sp>
        <p:nvSpPr>
          <p:cNvPr id="7" name="Podnadpis 2"/>
          <p:cNvSpPr txBox="1">
            <a:spLocks/>
          </p:cNvSpPr>
          <p:nvPr userDrawn="1"/>
        </p:nvSpPr>
        <p:spPr>
          <a:xfrm>
            <a:off x="1403648" y="3789040"/>
            <a:ext cx="7209184" cy="5760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6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MINISTERSTVO PRO MÍSTNÍ ROZVOJ ČR</a:t>
            </a:r>
          </a:p>
        </p:txBody>
      </p:sp>
      <p:pic>
        <p:nvPicPr>
          <p:cNvPr id="8" name="Obrázek 7" descr="mmr_cr_rgb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23528" y="692696"/>
            <a:ext cx="2565000" cy="56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0A9BC4-A817-4934-9DC1-B806C4D4FBA8}" type="slidenum">
              <a:rPr lang="cs-CZ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441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nitřní list s na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395536" y="2060848"/>
            <a:ext cx="8291264" cy="43924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1000"/>
              </a:spcBef>
              <a:spcAft>
                <a:spcPts val="1000"/>
              </a:spcAft>
              <a:buFontTx/>
              <a:buNone/>
              <a:defRPr sz="2800">
                <a:latin typeface="Arial" pitchFamily="34" charset="0"/>
                <a:cs typeface="Arial" pitchFamily="34" charset="0"/>
              </a:defRPr>
            </a:lvl1pPr>
            <a:lvl2pPr algn="l">
              <a:buFontTx/>
              <a:buNone/>
              <a:defRPr sz="2400">
                <a:latin typeface="Arial" pitchFamily="34" charset="0"/>
                <a:cs typeface="Arial" pitchFamily="34" charset="0"/>
              </a:defRPr>
            </a:lvl2pPr>
            <a:lvl3pPr algn="l">
              <a:buFontTx/>
              <a:buNone/>
              <a:defRPr sz="2000">
                <a:latin typeface="Arial" pitchFamily="34" charset="0"/>
                <a:cs typeface="Arial" pitchFamily="34" charset="0"/>
              </a:defRPr>
            </a:lvl3pPr>
            <a:lvl4pPr algn="l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4pPr>
            <a:lvl5pPr algn="l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5pPr>
            <a:lvl6pPr>
              <a:buNone/>
              <a:defRPr/>
            </a:lvl6pPr>
          </a:lstStyle>
          <a:p>
            <a:pPr lvl="0"/>
            <a:r>
              <a:rPr lang="cs-CZ" dirty="0" smtClean="0"/>
              <a:t>Klepnutím vložíte text</a:t>
            </a:r>
          </a:p>
        </p:txBody>
      </p:sp>
      <p:sp>
        <p:nvSpPr>
          <p:cNvPr id="10" name="Nadpis 9"/>
          <p:cNvSpPr>
            <a:spLocks noGrp="1"/>
          </p:cNvSpPr>
          <p:nvPr>
            <p:ph type="title" hasCustomPrompt="1"/>
          </p:nvPr>
        </p:nvSpPr>
        <p:spPr>
          <a:xfrm>
            <a:off x="395536" y="1412776"/>
            <a:ext cx="8291264" cy="50405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dirty="0" smtClean="0"/>
              <a:t>NADPIS</a:t>
            </a:r>
            <a:endParaRPr lang="cs-CZ" dirty="0"/>
          </a:p>
        </p:txBody>
      </p:sp>
      <p:pic>
        <p:nvPicPr>
          <p:cNvPr id="4" name="Obrázek 3" descr="mmr_cr_rgb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67544" y="620688"/>
            <a:ext cx="2016224" cy="4421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nitřní lis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395536" y="1484784"/>
            <a:ext cx="8291264" cy="496855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spcBef>
                <a:spcPts val="1000"/>
              </a:spcBef>
              <a:spcAft>
                <a:spcPts val="1000"/>
              </a:spcAft>
              <a:buFontTx/>
              <a:buNone/>
              <a:defRPr sz="2800">
                <a:latin typeface="Arial" pitchFamily="34" charset="0"/>
                <a:cs typeface="Arial" pitchFamily="34" charset="0"/>
              </a:defRPr>
            </a:lvl1pPr>
            <a:lvl2pPr algn="l">
              <a:buFontTx/>
              <a:buNone/>
              <a:defRPr sz="2400">
                <a:latin typeface="Arial" pitchFamily="34" charset="0"/>
                <a:cs typeface="Arial" pitchFamily="34" charset="0"/>
              </a:defRPr>
            </a:lvl2pPr>
            <a:lvl3pPr algn="l">
              <a:buFontTx/>
              <a:buNone/>
              <a:defRPr sz="2000">
                <a:latin typeface="Arial" pitchFamily="34" charset="0"/>
                <a:cs typeface="Arial" pitchFamily="34" charset="0"/>
              </a:defRPr>
            </a:lvl3pPr>
            <a:lvl4pPr algn="l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4pPr>
            <a:lvl5pPr algn="l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5pPr>
            <a:lvl6pPr>
              <a:buNone/>
              <a:defRPr/>
            </a:lvl6pPr>
          </a:lstStyle>
          <a:p>
            <a:pPr lvl="0"/>
            <a:r>
              <a:rPr lang="cs-CZ" dirty="0" smtClean="0"/>
              <a:t>Klepnutím vložíte text</a:t>
            </a:r>
          </a:p>
        </p:txBody>
      </p:sp>
      <p:pic>
        <p:nvPicPr>
          <p:cNvPr id="3" name="Obrázek 2" descr="mmr_cr_rgb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67544" y="620688"/>
            <a:ext cx="2016224" cy="4421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nitřní list s odráž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 hasCustomPrompt="1"/>
          </p:nvPr>
        </p:nvSpPr>
        <p:spPr>
          <a:xfrm>
            <a:off x="395536" y="1412776"/>
            <a:ext cx="8291264" cy="50405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dirty="0" smtClean="0"/>
              <a:t>NADPIS</a:t>
            </a:r>
            <a:endParaRPr lang="cs-CZ" dirty="0"/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467544" y="2060849"/>
            <a:ext cx="8229600" cy="439248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Wingdings" pitchFamily="2" charset="2"/>
              <a:buChar char="§"/>
              <a:defRPr/>
            </a:lvl1pPr>
            <a:lvl2pPr marL="742950" indent="-285750">
              <a:buClr>
                <a:schemeClr val="accent1"/>
              </a:buClr>
              <a:buFont typeface="Wingdings" pitchFamily="2" charset="2"/>
              <a:buChar char="§"/>
              <a:defRPr/>
            </a:lvl2pPr>
            <a:lvl3pPr marL="1143000" indent="-228600">
              <a:buClr>
                <a:schemeClr val="accent1"/>
              </a:buClr>
              <a:buFont typeface="Wingdings" pitchFamily="2" charset="2"/>
              <a:buChar char="§"/>
              <a:defRPr/>
            </a:lvl3pPr>
            <a:lvl4pPr marL="1600200" indent="-228600">
              <a:buClr>
                <a:schemeClr val="accent1"/>
              </a:buClr>
              <a:buFont typeface="Wingdings" pitchFamily="2" charset="2"/>
              <a:buChar char="§"/>
              <a:defRPr/>
            </a:lvl4pPr>
            <a:lvl5pPr marL="2057400" indent="-228600">
              <a:buClr>
                <a:schemeClr val="accent1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pic>
        <p:nvPicPr>
          <p:cNvPr id="5" name="Obrázek 4" descr="mmr_cr_rgb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67544" y="620688"/>
            <a:ext cx="2016224" cy="44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942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403648" y="4581128"/>
            <a:ext cx="7056784" cy="1800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spcBef>
                <a:spcPts val="1000"/>
              </a:spcBef>
              <a:spcAft>
                <a:spcPts val="1000"/>
              </a:spcAft>
              <a:buNone/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autoři projektu</a:t>
            </a:r>
            <a:endParaRPr lang="cs-CZ" dirty="0"/>
          </a:p>
        </p:txBody>
      </p:sp>
      <p:sp>
        <p:nvSpPr>
          <p:cNvPr id="6" name="Nadpis 13"/>
          <p:cNvSpPr>
            <a:spLocks noGrp="1" noChangeAspect="1"/>
          </p:cNvSpPr>
          <p:nvPr>
            <p:ph type="title" hasCustomPrompt="1"/>
          </p:nvPr>
        </p:nvSpPr>
        <p:spPr>
          <a:xfrm>
            <a:off x="1403648" y="1988840"/>
            <a:ext cx="7283152" cy="1872208"/>
          </a:xfrm>
          <a:prstGeom prst="rect">
            <a:avLst/>
          </a:prstGeom>
        </p:spPr>
        <p:txBody>
          <a:bodyPr anchor="b"/>
          <a:lstStyle>
            <a:lvl1pPr algn="l">
              <a:defRPr b="1" baseline="0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dirty="0" smtClean="0"/>
              <a:t>NÁZEV PREZENTACE</a:t>
            </a:r>
            <a:endParaRPr lang="cs-CZ" dirty="0"/>
          </a:p>
        </p:txBody>
      </p:sp>
      <p:sp>
        <p:nvSpPr>
          <p:cNvPr id="7" name="Podnadpis 2"/>
          <p:cNvSpPr txBox="1">
            <a:spLocks/>
          </p:cNvSpPr>
          <p:nvPr userDrawn="1"/>
        </p:nvSpPr>
        <p:spPr>
          <a:xfrm>
            <a:off x="1403648" y="3789040"/>
            <a:ext cx="7209184" cy="5760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6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cs-CZ" smtClean="0">
                <a:solidFill>
                  <a:prstClr val="black"/>
                </a:solidFill>
              </a:rPr>
              <a:t>MINISTERSTVO PRO MÍSTNÍ ROZVOJ ČR</a:t>
            </a:r>
          </a:p>
        </p:txBody>
      </p:sp>
      <p:pic>
        <p:nvPicPr>
          <p:cNvPr id="8" name="Obrázek 7" descr="mmr_cr_rgb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23528" y="692696"/>
            <a:ext cx="2565000" cy="5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354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nitřní list s na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395536" y="2060848"/>
            <a:ext cx="8291264" cy="43924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1000"/>
              </a:spcBef>
              <a:spcAft>
                <a:spcPts val="1000"/>
              </a:spcAft>
              <a:buFontTx/>
              <a:buNone/>
              <a:defRPr sz="2800">
                <a:latin typeface="Arial" pitchFamily="34" charset="0"/>
                <a:cs typeface="Arial" pitchFamily="34" charset="0"/>
              </a:defRPr>
            </a:lvl1pPr>
            <a:lvl2pPr algn="l">
              <a:buFontTx/>
              <a:buNone/>
              <a:defRPr sz="2400">
                <a:latin typeface="Arial" pitchFamily="34" charset="0"/>
                <a:cs typeface="Arial" pitchFamily="34" charset="0"/>
              </a:defRPr>
            </a:lvl2pPr>
            <a:lvl3pPr algn="l">
              <a:buFontTx/>
              <a:buNone/>
              <a:defRPr sz="2000">
                <a:latin typeface="Arial" pitchFamily="34" charset="0"/>
                <a:cs typeface="Arial" pitchFamily="34" charset="0"/>
              </a:defRPr>
            </a:lvl3pPr>
            <a:lvl4pPr algn="l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4pPr>
            <a:lvl5pPr algn="l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5pPr>
            <a:lvl6pPr>
              <a:buNone/>
              <a:defRPr/>
            </a:lvl6pPr>
          </a:lstStyle>
          <a:p>
            <a:pPr lvl="0"/>
            <a:r>
              <a:rPr lang="cs-CZ" dirty="0" smtClean="0"/>
              <a:t>Klepnutím vložíte text</a:t>
            </a:r>
          </a:p>
        </p:txBody>
      </p:sp>
      <p:sp>
        <p:nvSpPr>
          <p:cNvPr id="10" name="Nadpis 9"/>
          <p:cNvSpPr>
            <a:spLocks noGrp="1"/>
          </p:cNvSpPr>
          <p:nvPr>
            <p:ph type="title" hasCustomPrompt="1"/>
          </p:nvPr>
        </p:nvSpPr>
        <p:spPr>
          <a:xfrm>
            <a:off x="395536" y="1412776"/>
            <a:ext cx="8291264" cy="50405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dirty="0" smtClean="0"/>
              <a:t>NADPIS</a:t>
            </a:r>
            <a:endParaRPr lang="cs-CZ" dirty="0"/>
          </a:p>
        </p:txBody>
      </p:sp>
      <p:pic>
        <p:nvPicPr>
          <p:cNvPr id="4" name="Obrázek 3" descr="mmr_cr_rgb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67544" y="620688"/>
            <a:ext cx="2016224" cy="44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981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nitřní lis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395536" y="1484784"/>
            <a:ext cx="8291264" cy="496855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spcBef>
                <a:spcPts val="1000"/>
              </a:spcBef>
              <a:spcAft>
                <a:spcPts val="1000"/>
              </a:spcAft>
              <a:buFontTx/>
              <a:buNone/>
              <a:defRPr sz="2800">
                <a:latin typeface="Arial" pitchFamily="34" charset="0"/>
                <a:cs typeface="Arial" pitchFamily="34" charset="0"/>
              </a:defRPr>
            </a:lvl1pPr>
            <a:lvl2pPr algn="l">
              <a:buFontTx/>
              <a:buNone/>
              <a:defRPr sz="2400">
                <a:latin typeface="Arial" pitchFamily="34" charset="0"/>
                <a:cs typeface="Arial" pitchFamily="34" charset="0"/>
              </a:defRPr>
            </a:lvl2pPr>
            <a:lvl3pPr algn="l">
              <a:buFontTx/>
              <a:buNone/>
              <a:defRPr sz="2000">
                <a:latin typeface="Arial" pitchFamily="34" charset="0"/>
                <a:cs typeface="Arial" pitchFamily="34" charset="0"/>
              </a:defRPr>
            </a:lvl3pPr>
            <a:lvl4pPr algn="l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4pPr>
            <a:lvl5pPr algn="l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5pPr>
            <a:lvl6pPr>
              <a:buNone/>
              <a:defRPr/>
            </a:lvl6pPr>
          </a:lstStyle>
          <a:p>
            <a:pPr lvl="0"/>
            <a:r>
              <a:rPr lang="cs-CZ" dirty="0" smtClean="0"/>
              <a:t>Klepnutím vložíte text</a:t>
            </a:r>
          </a:p>
        </p:txBody>
      </p:sp>
      <p:pic>
        <p:nvPicPr>
          <p:cNvPr id="3" name="Obrázek 2" descr="mmr_cr_rgb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67544" y="620688"/>
            <a:ext cx="2016224" cy="44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360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nitřní list s odráž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 hasCustomPrompt="1"/>
          </p:nvPr>
        </p:nvSpPr>
        <p:spPr>
          <a:xfrm>
            <a:off x="395536" y="1412776"/>
            <a:ext cx="8291264" cy="50405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dirty="0" smtClean="0"/>
              <a:t>NADPIS</a:t>
            </a:r>
            <a:endParaRPr lang="cs-CZ" dirty="0"/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467544" y="2060849"/>
            <a:ext cx="8229600" cy="439248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Wingdings" pitchFamily="2" charset="2"/>
              <a:buChar char="§"/>
              <a:defRPr/>
            </a:lvl1pPr>
            <a:lvl2pPr marL="742950" indent="-285750">
              <a:buClr>
                <a:schemeClr val="accent1"/>
              </a:buClr>
              <a:buFont typeface="Wingdings" pitchFamily="2" charset="2"/>
              <a:buChar char="§"/>
              <a:defRPr/>
            </a:lvl2pPr>
            <a:lvl3pPr marL="1143000" indent="-228600">
              <a:buClr>
                <a:schemeClr val="accent1"/>
              </a:buClr>
              <a:buFont typeface="Wingdings" pitchFamily="2" charset="2"/>
              <a:buChar char="§"/>
              <a:defRPr/>
            </a:lvl3pPr>
            <a:lvl4pPr marL="1600200" indent="-228600">
              <a:buClr>
                <a:schemeClr val="accent1"/>
              </a:buClr>
              <a:buFont typeface="Wingdings" pitchFamily="2" charset="2"/>
              <a:buChar char="§"/>
              <a:defRPr/>
            </a:lvl4pPr>
            <a:lvl5pPr marL="2057400" indent="-228600">
              <a:buClr>
                <a:schemeClr val="accent1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pic>
        <p:nvPicPr>
          <p:cNvPr id="5" name="Obrázek 4" descr="mmr_cr_rgb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67544" y="620688"/>
            <a:ext cx="2016224" cy="44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486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8DF541-FE8E-4050-8192-9C1B11565802}" type="slidenum">
              <a:rPr lang="cs-CZ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76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7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 descr="podtisk_modry.emf"/>
          <p:cNvPicPr>
            <a:picLocks noChangeAspect="1"/>
          </p:cNvPicPr>
          <p:nvPr/>
        </p:nvPicPr>
        <p:blipFill>
          <a:blip r:embed="rId6" cstate="print"/>
          <a:srcRect l="17008" b="8622"/>
          <a:stretch>
            <a:fillRect/>
          </a:stretch>
        </p:blipFill>
        <p:spPr>
          <a:xfrm>
            <a:off x="2" y="1988841"/>
            <a:ext cx="7908545" cy="4869160"/>
          </a:xfrm>
          <a:prstGeom prst="rect">
            <a:avLst/>
          </a:prstGeom>
        </p:spPr>
      </p:pic>
      <p:sp>
        <p:nvSpPr>
          <p:cNvPr id="8" name="Obdélník 7"/>
          <p:cNvSpPr>
            <a:spLocks noChangeAspect="1"/>
          </p:cNvSpPr>
          <p:nvPr/>
        </p:nvSpPr>
        <p:spPr>
          <a:xfrm>
            <a:off x="0" y="1"/>
            <a:ext cx="9144000" cy="260648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noFill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0" y="260649"/>
            <a:ext cx="9144000" cy="144016"/>
          </a:xfrm>
          <a:prstGeom prst="rect">
            <a:avLst/>
          </a:prstGeom>
          <a:gradFill>
            <a:gsLst>
              <a:gs pos="0">
                <a:srgbClr val="000099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noFill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 descr="podtisk_modry.emf"/>
          <p:cNvPicPr>
            <a:picLocks noChangeAspect="1"/>
          </p:cNvPicPr>
          <p:nvPr/>
        </p:nvPicPr>
        <p:blipFill>
          <a:blip r:embed="rId8" cstate="print"/>
          <a:srcRect l="17008" b="8622"/>
          <a:stretch>
            <a:fillRect/>
          </a:stretch>
        </p:blipFill>
        <p:spPr>
          <a:xfrm>
            <a:off x="2" y="1988841"/>
            <a:ext cx="7908545" cy="4869160"/>
          </a:xfrm>
          <a:prstGeom prst="rect">
            <a:avLst/>
          </a:prstGeom>
        </p:spPr>
      </p:pic>
      <p:sp>
        <p:nvSpPr>
          <p:cNvPr id="8" name="Obdélník 7"/>
          <p:cNvSpPr>
            <a:spLocks noChangeAspect="1"/>
          </p:cNvSpPr>
          <p:nvPr/>
        </p:nvSpPr>
        <p:spPr>
          <a:xfrm>
            <a:off x="0" y="1"/>
            <a:ext cx="9144000" cy="260648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noFill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0" y="260649"/>
            <a:ext cx="9144000" cy="144016"/>
          </a:xfrm>
          <a:prstGeom prst="rect">
            <a:avLst/>
          </a:prstGeom>
          <a:gradFill>
            <a:gsLst>
              <a:gs pos="0">
                <a:srgbClr val="000099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622846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tmp"/><Relationship Id="rId5" Type="http://schemas.openxmlformats.org/officeDocument/2006/relationships/image" Target="../media/image14.tmp"/><Relationship Id="rId4" Type="http://schemas.openxmlformats.org/officeDocument/2006/relationships/image" Target="../media/image13.tm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tm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tm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tm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tm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Ing. Klára Dostálová, náměstkyně pro řízení sekce regionálního rozvoje</a:t>
            </a:r>
          </a:p>
          <a:p>
            <a:r>
              <a:rPr lang="cs-CZ" dirty="0" smtClean="0"/>
              <a:t>Ing. Tomáš Sklenář, ředitel odboru územního plánování</a:t>
            </a:r>
            <a:endParaRPr lang="en-US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Územní ochrana koridoru pro dálnici D11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0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712968" cy="2088232"/>
          </a:xfrm>
        </p:spPr>
        <p:txBody>
          <a:bodyPr/>
          <a:lstStyle/>
          <a:p>
            <a:pPr algn="l">
              <a:spcBef>
                <a:spcPts val="1200"/>
              </a:spcBef>
            </a:pPr>
            <a:r>
              <a:rPr lang="cs-CZ" sz="3200" b="1" dirty="0" smtClean="0">
                <a:solidFill>
                  <a:srgbClr val="000099"/>
                </a:solidFill>
              </a:rPr>
              <a:t>Závaznost PÚR </a:t>
            </a:r>
            <a:r>
              <a:rPr lang="cs-CZ" sz="3200" b="1" dirty="0">
                <a:solidFill>
                  <a:srgbClr val="000099"/>
                </a:solidFill>
              </a:rPr>
              <a:t>pro vydávání </a:t>
            </a:r>
            <a:r>
              <a:rPr lang="cs-CZ" sz="3200" b="1" dirty="0" smtClean="0">
                <a:solidFill>
                  <a:srgbClr val="000099"/>
                </a:solidFill>
              </a:rPr>
              <a:t>zásad územního rozvoje</a:t>
            </a:r>
            <a:br>
              <a:rPr lang="cs-CZ" sz="3200" b="1" dirty="0" smtClean="0">
                <a:solidFill>
                  <a:srgbClr val="000099"/>
                </a:solidFill>
              </a:rPr>
            </a:br>
            <a:r>
              <a:rPr lang="cs-CZ" sz="2400" b="1" dirty="0" smtClean="0">
                <a:solidFill>
                  <a:srgbClr val="000099"/>
                </a:solidFill>
              </a:rPr>
              <a:t>upřesnění a vymezení záměrů a úkolů vyplývajících </a:t>
            </a:r>
            <a:br>
              <a:rPr lang="cs-CZ" sz="2400" b="1" dirty="0" smtClean="0">
                <a:solidFill>
                  <a:srgbClr val="000099"/>
                </a:solidFill>
              </a:rPr>
            </a:br>
            <a:r>
              <a:rPr lang="cs-CZ" sz="2400" b="1" dirty="0" smtClean="0">
                <a:solidFill>
                  <a:srgbClr val="000099"/>
                </a:solidFill>
              </a:rPr>
              <a:t>z </a:t>
            </a:r>
            <a:r>
              <a:rPr lang="cs-CZ" sz="2400" b="1" dirty="0">
                <a:solidFill>
                  <a:srgbClr val="000099"/>
                </a:solidFill>
              </a:rPr>
              <a:t>PÚR ČR do </a:t>
            </a:r>
            <a:r>
              <a:rPr lang="cs-CZ" sz="2400" b="1" dirty="0" smtClean="0">
                <a:solidFill>
                  <a:srgbClr val="000099"/>
                </a:solidFill>
              </a:rPr>
              <a:t>Zásad územního rozvoje Královéhradeckého </a:t>
            </a:r>
            <a:r>
              <a:rPr lang="cs-CZ" sz="2400" b="1" dirty="0">
                <a:solidFill>
                  <a:srgbClr val="000099"/>
                </a:solidFill>
              </a:rPr>
              <a:t>kraje </a:t>
            </a:r>
            <a:r>
              <a:rPr lang="cs-CZ" sz="2400" b="1" dirty="0" smtClean="0">
                <a:solidFill>
                  <a:srgbClr val="000099"/>
                </a:solidFill>
              </a:rPr>
              <a:t>(dále </a:t>
            </a:r>
            <a:r>
              <a:rPr lang="cs-CZ" sz="2400" b="1" dirty="0">
                <a:solidFill>
                  <a:srgbClr val="000099"/>
                </a:solidFill>
              </a:rPr>
              <a:t>„ZÚR KHK</a:t>
            </a:r>
            <a:r>
              <a:rPr lang="cs-CZ" sz="2400" b="1" dirty="0" smtClean="0">
                <a:solidFill>
                  <a:srgbClr val="000099"/>
                </a:solidFill>
              </a:rPr>
              <a:t>“)</a:t>
            </a:r>
            <a:r>
              <a:rPr lang="cs-CZ" sz="2400" b="1" dirty="0">
                <a:solidFill>
                  <a:srgbClr val="000099"/>
                </a:solidFill>
              </a:rPr>
              <a:t/>
            </a:r>
            <a:br>
              <a:rPr lang="cs-CZ" sz="2400" b="1" dirty="0">
                <a:solidFill>
                  <a:srgbClr val="000099"/>
                </a:solidFill>
              </a:rPr>
            </a:br>
            <a:endParaRPr lang="cs-CZ" sz="2400" b="1" dirty="0">
              <a:solidFill>
                <a:srgbClr val="000099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816424"/>
          </a:xfrm>
        </p:spPr>
        <p:txBody>
          <a:bodyPr/>
          <a:lstStyle/>
          <a:p>
            <a:pPr marL="538163" lvl="0" indent="-53816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cs-CZ" sz="2800" b="1" dirty="0"/>
              <a:t>upřesnění </a:t>
            </a:r>
            <a:r>
              <a:rPr lang="cs-CZ" sz="2800" b="1" dirty="0" smtClean="0"/>
              <a:t>Rozvojové </a:t>
            </a:r>
            <a:r>
              <a:rPr lang="cs-CZ" sz="2800" b="1" dirty="0"/>
              <a:t>osy OS4 </a:t>
            </a:r>
            <a:endParaRPr lang="cs-CZ" sz="2800" b="1" dirty="0" smtClean="0"/>
          </a:p>
          <a:p>
            <a:pPr marL="538163" lvl="0" indent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None/>
            </a:pPr>
            <a:r>
              <a:rPr lang="cs-CZ" sz="2800" b="1" dirty="0" smtClean="0"/>
              <a:t>Praha-Hradec </a:t>
            </a:r>
            <a:r>
              <a:rPr lang="cs-CZ" sz="2800" b="1" dirty="0"/>
              <a:t>Králové/Pardubice </a:t>
            </a:r>
          </a:p>
          <a:p>
            <a:pPr marL="538163" lvl="0" indent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None/>
            </a:pPr>
            <a:r>
              <a:rPr lang="cs-CZ" sz="2800" dirty="0" smtClean="0"/>
              <a:t>(</a:t>
            </a:r>
            <a:r>
              <a:rPr lang="cs-CZ" sz="2800" dirty="0"/>
              <a:t>podél dálnice D11)–Trutnov–hranice ČR/Polsko(–</a:t>
            </a:r>
            <a:r>
              <a:rPr lang="cs-CZ" sz="2800" dirty="0" err="1"/>
              <a:t>Wroclaw</a:t>
            </a:r>
            <a:r>
              <a:rPr lang="cs-CZ" sz="2800" dirty="0"/>
              <a:t>)</a:t>
            </a:r>
          </a:p>
          <a:p>
            <a:pPr marL="538163" indent="-538163">
              <a:spcBef>
                <a:spcPts val="2400"/>
              </a:spcBef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cs-CZ" sz="2800" b="1" dirty="0"/>
              <a:t>u</a:t>
            </a:r>
            <a:r>
              <a:rPr lang="cs-CZ" sz="2800" b="1" dirty="0" smtClean="0"/>
              <a:t>přesnění </a:t>
            </a:r>
            <a:r>
              <a:rPr lang="cs-CZ" sz="2800" b="1" dirty="0"/>
              <a:t>koridoru dopravní infrastruktury pro dálnici D11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11409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79512" y="1052736"/>
            <a:ext cx="8856984" cy="648072"/>
          </a:xfrm>
        </p:spPr>
        <p:txBody>
          <a:bodyPr/>
          <a:lstStyle/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cs-CZ" dirty="0" smtClean="0"/>
              <a:t>Upřesnění rozvojové osy OS4 </a:t>
            </a:r>
            <a:r>
              <a:rPr lang="cs-CZ" dirty="0"/>
              <a:t>v </a:t>
            </a:r>
            <a:r>
              <a:rPr lang="cs-CZ" dirty="0" smtClean="0"/>
              <a:t>ZÚR KHK</a:t>
            </a: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pic>
        <p:nvPicPr>
          <p:cNvPr id="5" name="Zástupný symbol pro obsah 4" descr="Výřez obrazovky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06" y="1988840"/>
            <a:ext cx="8800778" cy="4287955"/>
          </a:xfrm>
        </p:spPr>
      </p:pic>
    </p:spTree>
    <p:extLst>
      <p:ext uri="{BB962C8B-B14F-4D97-AF65-F5344CB8AC3E}">
        <p14:creationId xmlns:p14="http://schemas.microsoft.com/office/powerpoint/2010/main" val="144577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 descr="Výřez obrazovky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52736"/>
            <a:ext cx="8424936" cy="4968875"/>
          </a:xfrm>
        </p:spPr>
      </p:pic>
      <p:sp>
        <p:nvSpPr>
          <p:cNvPr id="6" name="Prstenec 5"/>
          <p:cNvSpPr/>
          <p:nvPr/>
        </p:nvSpPr>
        <p:spPr>
          <a:xfrm rot="1238720">
            <a:off x="4047040" y="2165913"/>
            <a:ext cx="2326178" cy="3587060"/>
          </a:xfrm>
          <a:prstGeom prst="donut">
            <a:avLst>
              <a:gd name="adj" fmla="val 42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98102"/>
            <a:ext cx="2504877" cy="2386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683568" y="1556793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0099"/>
                </a:solidFill>
              </a:rPr>
              <a:t>výřez z PÚR ČR</a:t>
            </a:r>
            <a:endParaRPr lang="cs-CZ" b="1" dirty="0">
              <a:solidFill>
                <a:srgbClr val="000099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6300192" y="2492896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0099"/>
                </a:solidFill>
              </a:rPr>
              <a:t>upřesnění v ZÚR KHK</a:t>
            </a:r>
            <a:endParaRPr lang="cs-CZ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3409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79512" y="1052736"/>
            <a:ext cx="8856984" cy="792088"/>
          </a:xfrm>
        </p:spPr>
        <p:txBody>
          <a:bodyPr/>
          <a:lstStyle/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cs-CZ" dirty="0" smtClean="0"/>
              <a:t>Upřesnění koridoru D11(R11) v ZÚR </a:t>
            </a:r>
            <a:r>
              <a:rPr lang="cs-CZ" dirty="0"/>
              <a:t>KHK</a:t>
            </a:r>
          </a:p>
        </p:txBody>
      </p:sp>
      <p:pic>
        <p:nvPicPr>
          <p:cNvPr id="8" name="Obrázek 7" descr="Výřez obrazovk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290006"/>
            <a:ext cx="8809976" cy="763900"/>
          </a:xfrm>
          <a:prstGeom prst="rect">
            <a:avLst/>
          </a:prstGeom>
          <a:ln>
            <a:noFill/>
          </a:ln>
        </p:spPr>
      </p:pic>
      <p:pic>
        <p:nvPicPr>
          <p:cNvPr id="10" name="Obrázek 9" descr="Výřez obrazovky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86" y="5157192"/>
            <a:ext cx="8809976" cy="1509897"/>
          </a:xfrm>
          <a:prstGeom prst="rect">
            <a:avLst/>
          </a:prstGeom>
        </p:spPr>
      </p:pic>
      <p:pic>
        <p:nvPicPr>
          <p:cNvPr id="16" name="Zástupný symbol pro obsah 15" descr="Výřez obrazovky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19" y="1939056"/>
            <a:ext cx="8693853" cy="1023971"/>
          </a:xfrm>
        </p:spPr>
      </p:pic>
      <p:pic>
        <p:nvPicPr>
          <p:cNvPr id="17" name="Obrázek 16" descr="Výřez obrazovky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059736"/>
            <a:ext cx="8747804" cy="112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34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symbol pro obsah 2" descr="Výřez obrazovky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05" y="908720"/>
            <a:ext cx="8642350" cy="5054959"/>
          </a:xfrm>
        </p:spPr>
      </p:pic>
      <p:pic>
        <p:nvPicPr>
          <p:cNvPr id="4" name="Obrázek 3" descr="Výřez obrazovky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507082"/>
            <a:ext cx="8640960" cy="121798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204864"/>
            <a:ext cx="2044230" cy="3302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7" t="9555" r="30851" b="7453"/>
          <a:stretch/>
        </p:blipFill>
        <p:spPr bwMode="auto">
          <a:xfrm>
            <a:off x="611560" y="1412776"/>
            <a:ext cx="2250208" cy="3177948"/>
          </a:xfrm>
          <a:prstGeom prst="rect">
            <a:avLst/>
          </a:prstGeom>
          <a:noFill/>
          <a:ln w="76200">
            <a:solidFill>
              <a:srgbClr val="000099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683568" y="148478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000099"/>
                </a:solidFill>
              </a:rPr>
              <a:t>v</a:t>
            </a:r>
            <a:r>
              <a:rPr lang="cs-CZ" b="1" dirty="0" smtClean="0">
                <a:solidFill>
                  <a:srgbClr val="000099"/>
                </a:solidFill>
              </a:rPr>
              <a:t>ýřez z PÚR</a:t>
            </a:r>
            <a:endParaRPr lang="cs-CZ" b="1" dirty="0">
              <a:solidFill>
                <a:srgbClr val="000099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6084168" y="2458935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0099"/>
                </a:solidFill>
              </a:rPr>
              <a:t>upřesnění v ZÚR KHK</a:t>
            </a:r>
            <a:endParaRPr lang="cs-CZ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702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79512" y="1052736"/>
            <a:ext cx="8856984" cy="792088"/>
          </a:xfrm>
        </p:spPr>
        <p:txBody>
          <a:bodyPr/>
          <a:lstStyle/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cs-CZ" sz="2400" dirty="0" smtClean="0"/>
              <a:t>Vymezení veřejně prospěšných staveb pro dopravní infrastrukturu v </a:t>
            </a:r>
            <a:r>
              <a:rPr lang="cs-CZ" sz="2400" dirty="0"/>
              <a:t>ZÚR KHK</a:t>
            </a:r>
          </a:p>
        </p:txBody>
      </p:sp>
      <p:pic>
        <p:nvPicPr>
          <p:cNvPr id="4" name="Zástupný symbol pro obsah 3" descr="Výřez obrazovky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16832"/>
            <a:ext cx="8600960" cy="792088"/>
          </a:xfrm>
        </p:spPr>
      </p:pic>
      <p:pic>
        <p:nvPicPr>
          <p:cNvPr id="5" name="Obrázek 4" descr="Výřez obrazovky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671192"/>
            <a:ext cx="7879848" cy="3985984"/>
          </a:xfrm>
          <a:prstGeom prst="rect">
            <a:avLst/>
          </a:prstGeom>
        </p:spPr>
      </p:pic>
      <p:sp>
        <p:nvSpPr>
          <p:cNvPr id="6" name="Rámeček 5"/>
          <p:cNvSpPr/>
          <p:nvPr/>
        </p:nvSpPr>
        <p:spPr>
          <a:xfrm>
            <a:off x="611560" y="3501008"/>
            <a:ext cx="7879848" cy="1296144"/>
          </a:xfrm>
          <a:prstGeom prst="frame">
            <a:avLst>
              <a:gd name="adj1" fmla="val 55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7" name="Rámeček 6"/>
          <p:cNvSpPr/>
          <p:nvPr/>
        </p:nvSpPr>
        <p:spPr>
          <a:xfrm>
            <a:off x="611560" y="5733256"/>
            <a:ext cx="7879848" cy="986408"/>
          </a:xfrm>
          <a:prstGeom prst="frame">
            <a:avLst>
              <a:gd name="adj1" fmla="val 91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84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symbol pro obsah 2" descr="Výřez obrazovky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78" y="1208010"/>
            <a:ext cx="8694475" cy="5444736"/>
          </a:xfrm>
        </p:spPr>
      </p:pic>
      <p:sp>
        <p:nvSpPr>
          <p:cNvPr id="4" name="Prstenec 3"/>
          <p:cNvSpPr/>
          <p:nvPr/>
        </p:nvSpPr>
        <p:spPr>
          <a:xfrm rot="1011547">
            <a:off x="4452061" y="2483941"/>
            <a:ext cx="1641392" cy="3457804"/>
          </a:xfrm>
          <a:prstGeom prst="donut">
            <a:avLst>
              <a:gd name="adj" fmla="val 64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pic>
        <p:nvPicPr>
          <p:cNvPr id="5" name="Obrázek 4" descr="Výřez obrazovky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903206"/>
            <a:ext cx="8784976" cy="856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1932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51520" y="1196752"/>
            <a:ext cx="8784976" cy="1008112"/>
          </a:xfrm>
        </p:spPr>
        <p:txBody>
          <a:bodyPr/>
          <a:lstStyle/>
          <a:p>
            <a:r>
              <a:rPr lang="cs-CZ" dirty="0"/>
              <a:t>M</a:t>
            </a:r>
            <a:r>
              <a:rPr lang="cs-CZ" dirty="0" smtClean="0"/>
              <a:t>ožnost </a:t>
            </a:r>
            <a:r>
              <a:rPr lang="cs-CZ" dirty="0"/>
              <a:t>spolufinancování připravovaných úseků D11 z finančních prostředků EU</a:t>
            </a:r>
          </a:p>
        </p:txBody>
      </p:sp>
      <p:sp>
        <p:nvSpPr>
          <p:cNvPr id="13" name="Zástupný symbol pro obsah 12"/>
          <p:cNvSpPr>
            <a:spLocks noGrp="1"/>
          </p:cNvSpPr>
          <p:nvPr>
            <p:ph idx="1"/>
          </p:nvPr>
        </p:nvSpPr>
        <p:spPr>
          <a:xfrm>
            <a:off x="107504" y="2348880"/>
            <a:ext cx="8928992" cy="4320480"/>
          </a:xfrm>
        </p:spPr>
        <p:txBody>
          <a:bodyPr>
            <a:noAutofit/>
          </a:bodyPr>
          <a:lstStyle/>
          <a:p>
            <a:r>
              <a:rPr lang="cs-CZ" sz="2000" dirty="0"/>
              <a:t>Celý úsek plánované dálnice D11 Hradec Králové – státní hranice ČR/Polsko je součástí hlavní sítě TEN-T (</a:t>
            </a:r>
            <a:r>
              <a:rPr lang="cs-CZ" sz="2000" dirty="0" err="1"/>
              <a:t>Core</a:t>
            </a:r>
            <a:r>
              <a:rPr lang="cs-CZ" sz="2000" dirty="0"/>
              <a:t> Network).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000" b="1" dirty="0"/>
              <a:t>Úsek dálnice D11 Hradec Králové – Jaroměř (rozdělen na dva dílčí úseky Hradec Králové – Smiřice a Smiřice – Jaroměř) </a:t>
            </a:r>
            <a:r>
              <a:rPr lang="cs-CZ" sz="2000" dirty="0"/>
              <a:t>je zařazen mezi projekty, které mají být spolufinancovány z OP Doprava v programovém období 2014–2020.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000" b="1" dirty="0" smtClean="0"/>
              <a:t>Úsek </a:t>
            </a:r>
            <a:r>
              <a:rPr lang="cs-CZ" sz="2000" b="1" dirty="0"/>
              <a:t>dálnice D11 Jaroměř – státní hranice ČR/Polsko</a:t>
            </a:r>
            <a:r>
              <a:rPr lang="cs-CZ" sz="2000" dirty="0"/>
              <a:t> (rozdělen na dva dílčí úseky Jaroměř – Trutnov a Trutnov – státní hranice ČR/Polsko) by měl být zařazen mezi projekty spolufinancované z komunitárního nástroje CEF (tzv. Nástroj pro propojení Evropy nepatřící mezi ESIF – Evropské strukturální a investiční fondy pro programové období 2014–2020). </a:t>
            </a:r>
          </a:p>
        </p:txBody>
      </p:sp>
    </p:spTree>
    <p:extLst>
      <p:ext uri="{BB962C8B-B14F-4D97-AF65-F5344CB8AC3E}">
        <p14:creationId xmlns:p14="http://schemas.microsoft.com/office/powerpoint/2010/main" val="380882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51520" y="1124744"/>
            <a:ext cx="8784976" cy="576064"/>
          </a:xfrm>
        </p:spPr>
        <p:txBody>
          <a:bodyPr/>
          <a:lstStyle/>
          <a:p>
            <a:r>
              <a:rPr lang="cs-CZ" dirty="0" smtClean="0"/>
              <a:t>Stav připravenosti jednotlivých úseků D11</a:t>
            </a:r>
            <a:endParaRPr lang="cs-CZ" dirty="0"/>
          </a:p>
        </p:txBody>
      </p:sp>
      <p:sp>
        <p:nvSpPr>
          <p:cNvPr id="13" name="Zástupný symbol pro obsah 12"/>
          <p:cNvSpPr>
            <a:spLocks noGrp="1"/>
          </p:cNvSpPr>
          <p:nvPr>
            <p:ph idx="1"/>
          </p:nvPr>
        </p:nvSpPr>
        <p:spPr>
          <a:xfrm>
            <a:off x="107504" y="1772816"/>
            <a:ext cx="8928992" cy="482453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cs-CZ" sz="1800" b="1" dirty="0" smtClean="0">
                <a:solidFill>
                  <a:srgbClr val="000099"/>
                </a:solidFill>
              </a:rPr>
              <a:t>1106 - HRADEC KRÁLOVÉ – SMIŘICE</a:t>
            </a:r>
            <a:r>
              <a:rPr lang="cs-CZ" sz="1800" dirty="0" smtClean="0">
                <a:solidFill>
                  <a:srgbClr val="000099"/>
                </a:solidFill>
              </a:rPr>
              <a:t> </a:t>
            </a:r>
            <a:r>
              <a:rPr lang="cs-CZ" sz="1800" dirty="0" smtClean="0"/>
              <a:t>– </a:t>
            </a:r>
            <a:r>
              <a:rPr lang="cs-CZ" sz="1800" b="1" dirty="0">
                <a:solidFill>
                  <a:srgbClr val="FF0000"/>
                </a:solidFill>
              </a:rPr>
              <a:t>stanovisko EIA </a:t>
            </a:r>
            <a:r>
              <a:rPr lang="cs-CZ" sz="1800" b="1" dirty="0" smtClean="0">
                <a:solidFill>
                  <a:srgbClr val="FF0000"/>
                </a:solidFill>
              </a:rPr>
              <a:t>z r. 1996 </a:t>
            </a:r>
            <a:r>
              <a:rPr lang="cs-CZ" sz="1800" b="1" dirty="0">
                <a:solidFill>
                  <a:srgbClr val="FF0000"/>
                </a:solidFill>
              </a:rPr>
              <a:t>(podle zákona </a:t>
            </a:r>
            <a:r>
              <a:rPr lang="cs-CZ" sz="1800" b="1" dirty="0" smtClean="0">
                <a:solidFill>
                  <a:srgbClr val="FF0000"/>
                </a:solidFill>
              </a:rPr>
              <a:t>č.244/1992 </a:t>
            </a:r>
            <a:r>
              <a:rPr lang="cs-CZ" sz="1800" b="1" dirty="0">
                <a:solidFill>
                  <a:srgbClr val="FF0000"/>
                </a:solidFill>
              </a:rPr>
              <a:t>Sb.)</a:t>
            </a:r>
            <a:r>
              <a:rPr lang="cs-CZ" sz="1800" dirty="0"/>
              <a:t>, vydáno </a:t>
            </a:r>
            <a:r>
              <a:rPr lang="cs-CZ" sz="1800" dirty="0" smtClean="0"/>
              <a:t>územní rozhodnutí, </a:t>
            </a:r>
            <a:r>
              <a:rPr lang="cs-CZ" sz="1800" dirty="0"/>
              <a:t>dokončuje se majetkoprávní příprava, podána žádost o vydání stavebního </a:t>
            </a:r>
            <a:r>
              <a:rPr lang="cs-CZ" sz="1800" dirty="0" smtClean="0"/>
              <a:t>povolení </a:t>
            </a:r>
            <a:r>
              <a:rPr lang="cs-CZ" sz="1800" dirty="0"/>
              <a:t>– uvedeno v rozpočtu SFDI pro střednědobý výhled </a:t>
            </a:r>
            <a:r>
              <a:rPr lang="cs-CZ" sz="1800" dirty="0" smtClean="0"/>
              <a:t>2016-2018</a:t>
            </a:r>
            <a:r>
              <a:rPr lang="cs-CZ" sz="2000" dirty="0" smtClean="0"/>
              <a:t>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cs-CZ" sz="1800" b="1" dirty="0" smtClean="0">
                <a:solidFill>
                  <a:srgbClr val="000099"/>
                </a:solidFill>
              </a:rPr>
              <a:t>1107 - SMIŘICE – JAROMĚŘ </a:t>
            </a:r>
            <a:r>
              <a:rPr lang="cs-CZ" sz="1800" dirty="0" smtClean="0"/>
              <a:t>– </a:t>
            </a:r>
            <a:r>
              <a:rPr lang="cs-CZ" sz="1800" b="1" dirty="0">
                <a:solidFill>
                  <a:schemeClr val="accent2">
                    <a:lumMod val="75000"/>
                  </a:schemeClr>
                </a:solidFill>
              </a:rPr>
              <a:t>stanovisko EIA 2003 (podle zákona č. 100/2001 Sb.) + závazné stanovisko EIA k ověření souladu 12/2015</a:t>
            </a:r>
            <a:r>
              <a:rPr lang="cs-CZ" sz="1800" dirty="0"/>
              <a:t>, vydáno územní rozhodnutí</a:t>
            </a:r>
            <a:r>
              <a:rPr lang="cs-CZ" sz="1800" dirty="0" smtClean="0"/>
              <a:t>, </a:t>
            </a:r>
            <a:r>
              <a:rPr lang="cs-CZ" sz="1800" dirty="0"/>
              <a:t>dokončuje se majetkoprávní příprava, podána žádost o vydání stavebního povolení</a:t>
            </a:r>
            <a:r>
              <a:rPr lang="cs-CZ" sz="1800" dirty="0" smtClean="0"/>
              <a:t> </a:t>
            </a:r>
            <a:r>
              <a:rPr lang="cs-CZ" sz="1800" dirty="0"/>
              <a:t>– uvedeno v rozpočtu SFDI pro střednědobý výhled </a:t>
            </a:r>
            <a:r>
              <a:rPr lang="cs-CZ" sz="1800" dirty="0" smtClean="0"/>
              <a:t>2016-2018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cs-CZ" sz="1800" b="1" dirty="0" smtClean="0">
                <a:solidFill>
                  <a:srgbClr val="000099"/>
                </a:solidFill>
              </a:rPr>
              <a:t>1108 - JAROMĚŘ – TRUTNOV</a:t>
            </a:r>
            <a:r>
              <a:rPr lang="cs-CZ" sz="1800" dirty="0" smtClean="0"/>
              <a:t> </a:t>
            </a:r>
            <a:r>
              <a:rPr lang="cs-CZ" sz="1800" dirty="0"/>
              <a:t>- </a:t>
            </a:r>
            <a:r>
              <a:rPr lang="cs-CZ" sz="1800" b="1" dirty="0">
                <a:solidFill>
                  <a:schemeClr val="accent2">
                    <a:lumMod val="75000"/>
                  </a:schemeClr>
                </a:solidFill>
              </a:rPr>
              <a:t>stanovisko EIA 2012 (podle zákona č. 100/2001 Sb.)</a:t>
            </a:r>
            <a:r>
              <a:rPr lang="cs-CZ" sz="1800" dirty="0"/>
              <a:t> – posouzeny varianty, 2014 zpracováno Hodnocení ekonomické efektivnosti souboru staveb </a:t>
            </a:r>
            <a:r>
              <a:rPr lang="cs-CZ" sz="1800" dirty="0" smtClean="0"/>
              <a:t>D11/R11 + </a:t>
            </a:r>
            <a:r>
              <a:rPr lang="cs-CZ" sz="1800" dirty="0"/>
              <a:t>schválen investiční </a:t>
            </a:r>
            <a:r>
              <a:rPr lang="cs-CZ" sz="1800" dirty="0" smtClean="0"/>
              <a:t>záměr, </a:t>
            </a:r>
            <a:r>
              <a:rPr lang="cs-CZ" sz="1800" dirty="0"/>
              <a:t>jsou zahájeny projekční práce na DÚR</a:t>
            </a:r>
            <a:endParaRPr lang="cs-CZ" sz="1800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cs-CZ" sz="1800" b="1" dirty="0" smtClean="0">
                <a:solidFill>
                  <a:srgbClr val="000099"/>
                </a:solidFill>
              </a:rPr>
              <a:t>1109 - TRUTNOV – STÁTNÍ HRANICE ČR/PL</a:t>
            </a:r>
            <a:r>
              <a:rPr lang="cs-CZ" sz="1800" dirty="0" smtClean="0"/>
              <a:t> </a:t>
            </a:r>
            <a:r>
              <a:rPr lang="cs-CZ" sz="1800" dirty="0"/>
              <a:t>- </a:t>
            </a:r>
            <a:r>
              <a:rPr lang="cs-CZ" sz="1800" b="1" dirty="0">
                <a:solidFill>
                  <a:schemeClr val="accent2">
                    <a:lumMod val="75000"/>
                  </a:schemeClr>
                </a:solidFill>
              </a:rPr>
              <a:t>stanovisko EIA 2011 (podle zákona č. 100/2001 Sb.)</a:t>
            </a:r>
            <a:r>
              <a:rPr lang="cs-CZ" sz="1800" dirty="0"/>
              <a:t>, 2014 zpracována Studie proveditelnosti + schválen investiční </a:t>
            </a:r>
            <a:r>
              <a:rPr lang="cs-CZ" sz="1800" dirty="0" smtClean="0"/>
              <a:t>záměr, </a:t>
            </a:r>
            <a:r>
              <a:rPr lang="cs-CZ" sz="1800" dirty="0"/>
              <a:t>01/2016 zpracováno </a:t>
            </a:r>
            <a:r>
              <a:rPr lang="cs-CZ" sz="1800" dirty="0" err="1"/>
              <a:t>zezávaznění</a:t>
            </a:r>
            <a:r>
              <a:rPr lang="cs-CZ" sz="1800" dirty="0"/>
              <a:t> stanoviska EIA podle požadavků aktuální legislativy, jsou zahájeny projekční práce na DÚR  </a:t>
            </a:r>
          </a:p>
        </p:txBody>
      </p:sp>
    </p:spTree>
    <p:extLst>
      <p:ext uri="{BB962C8B-B14F-4D97-AF65-F5344CB8AC3E}">
        <p14:creationId xmlns:p14="http://schemas.microsoft.com/office/powerpoint/2010/main" val="374648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07504" y="1124744"/>
            <a:ext cx="8928992" cy="1080120"/>
          </a:xfrm>
        </p:spPr>
        <p:txBody>
          <a:bodyPr/>
          <a:lstStyle/>
          <a:p>
            <a:r>
              <a:rPr lang="cs-CZ" dirty="0"/>
              <a:t>Kroky vlády k </a:t>
            </a:r>
            <a:r>
              <a:rPr lang="cs-CZ" dirty="0" smtClean="0"/>
              <a:t>zajištění realizace prioritních </a:t>
            </a:r>
            <a:r>
              <a:rPr lang="cs-CZ" dirty="0"/>
              <a:t>dopravní </a:t>
            </a:r>
            <a:r>
              <a:rPr lang="cs-CZ" dirty="0" smtClean="0"/>
              <a:t>záměrů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13" name="Zástupný symbol pro obsah 12"/>
          <p:cNvSpPr>
            <a:spLocks noGrp="1"/>
          </p:cNvSpPr>
          <p:nvPr>
            <p:ph idx="1"/>
          </p:nvPr>
        </p:nvSpPr>
        <p:spPr>
          <a:xfrm>
            <a:off x="107504" y="2276872"/>
            <a:ext cx="8928992" cy="432048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cs-CZ" sz="1800" b="1" dirty="0" smtClean="0"/>
              <a:t>15.6.2016 vláda projednala a schválila návrh </a:t>
            </a:r>
            <a:r>
              <a:rPr lang="cs-CZ" sz="1800" b="1" dirty="0"/>
              <a:t>novely zákona č. 100/2001 Sb., o posuzování vlivů na životní </a:t>
            </a:r>
            <a:r>
              <a:rPr lang="cs-CZ" sz="1800" b="1" dirty="0" smtClean="0"/>
              <a:t>prostředí a vzala na vědomí informaci </a:t>
            </a:r>
            <a:r>
              <a:rPr lang="cs-CZ" sz="1800" b="1" dirty="0"/>
              <a:t>o stavu přípravy </a:t>
            </a:r>
            <a:r>
              <a:rPr lang="cs-CZ" sz="1800" b="1" dirty="0" smtClean="0"/>
              <a:t>10 </a:t>
            </a:r>
            <a:r>
              <a:rPr lang="cs-CZ" sz="1800" b="1" dirty="0"/>
              <a:t>prioritních dopravních </a:t>
            </a:r>
            <a:r>
              <a:rPr lang="cs-CZ" sz="1800" b="1" dirty="0" smtClean="0"/>
              <a:t>záměrů.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cs-CZ" sz="1800" dirty="0" smtClean="0"/>
              <a:t>Cílem </a:t>
            </a:r>
            <a:r>
              <a:rPr lang="cs-CZ" sz="1800" dirty="0"/>
              <a:t>navrhované právní úpravy je zajistit realizaci vybraných klíčových dopravních staveb, pro které bylo vydáno stanovisko o hodnocení vlivů na životní prostředí podle předchozí právní úpravy (zákon č. 244/1992 Sb.). </a:t>
            </a:r>
            <a:endParaRPr lang="cs-CZ" sz="1800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cs-CZ" sz="1800" dirty="0" smtClean="0"/>
              <a:t>Návrh </a:t>
            </a:r>
            <a:r>
              <a:rPr lang="cs-CZ" sz="1800" dirty="0"/>
              <a:t>zákona definuje prioritní dopravní záměry a zavádí pro ně speciální režim, v rámci něhož Ministerstvo životního prostředí vydá na základě stanovených podkladů závazné stanovisko k vlivům aktuálního technického řešení záměru na životní prostředí</a:t>
            </a:r>
            <a:r>
              <a:rPr lang="cs-CZ" sz="1800" dirty="0" smtClean="0"/>
              <a:t>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cs-CZ" sz="2000" b="1" dirty="0">
                <a:solidFill>
                  <a:srgbClr val="000099"/>
                </a:solidFill>
              </a:rPr>
              <a:t>Mezi </a:t>
            </a:r>
            <a:r>
              <a:rPr lang="cs-CZ" sz="2000" b="1" dirty="0" smtClean="0">
                <a:solidFill>
                  <a:srgbClr val="000099"/>
                </a:solidFill>
              </a:rPr>
              <a:t>vybrané klíčové dopravní stavby patří  stavba </a:t>
            </a:r>
            <a:r>
              <a:rPr lang="cs-CZ" sz="2000" b="1" dirty="0">
                <a:solidFill>
                  <a:srgbClr val="000099"/>
                </a:solidFill>
              </a:rPr>
              <a:t>dálnice D11 </a:t>
            </a:r>
            <a:r>
              <a:rPr lang="cs-CZ" sz="2000" b="1" dirty="0" smtClean="0">
                <a:solidFill>
                  <a:srgbClr val="000099"/>
                </a:solidFill>
              </a:rPr>
              <a:t>- úsek 1106 Hradec </a:t>
            </a:r>
            <a:r>
              <a:rPr lang="cs-CZ" sz="2000" b="1" dirty="0">
                <a:solidFill>
                  <a:srgbClr val="000099"/>
                </a:solidFill>
              </a:rPr>
              <a:t>Králové – Smiřice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cs-CZ" sz="180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269144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052736"/>
            <a:ext cx="8496944" cy="936104"/>
          </a:xfrm>
        </p:spPr>
        <p:txBody>
          <a:bodyPr/>
          <a:lstStyle/>
          <a:p>
            <a:r>
              <a:rPr lang="cs-CZ" sz="2800" dirty="0"/>
              <a:t>Zajištění </a:t>
            </a:r>
            <a:r>
              <a:rPr lang="cs-CZ" sz="2800" dirty="0" smtClean="0"/>
              <a:t>propojení D11/S3 – územní </a:t>
            </a:r>
            <a:r>
              <a:rPr lang="cs-CZ" sz="2800" dirty="0"/>
              <a:t>ochrana koridoru </a:t>
            </a:r>
            <a:r>
              <a:rPr lang="cs-CZ" sz="2800" dirty="0" smtClean="0"/>
              <a:t>dálnice D11</a:t>
            </a:r>
            <a:r>
              <a:rPr lang="cs-CZ" sz="2800" dirty="0"/>
              <a:t/>
            </a:r>
            <a:br>
              <a:rPr lang="cs-CZ" sz="2800" dirty="0"/>
            </a:b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0"/>
          </p:nvPr>
        </p:nvSpPr>
        <p:spPr>
          <a:xfrm>
            <a:off x="251520" y="2348880"/>
            <a:ext cx="8640960" cy="4320480"/>
          </a:xfrm>
        </p:spPr>
        <p:txBody>
          <a:bodyPr/>
          <a:lstStyle/>
          <a:p>
            <a:pPr marL="628650" indent="-628650">
              <a:spcBef>
                <a:spcPts val="1200"/>
              </a:spcBef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cs-CZ" sz="2800" b="1" dirty="0" smtClean="0"/>
          </a:p>
          <a:p>
            <a:pPr marL="628650" indent="-628650">
              <a:spcBef>
                <a:spcPts val="1200"/>
              </a:spcBef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cs-CZ" sz="2800" b="1" dirty="0"/>
          </a:p>
          <a:p>
            <a:pPr marL="628650" indent="-628650">
              <a:spcBef>
                <a:spcPts val="1200"/>
              </a:spcBef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cs-CZ" sz="2800" b="1" dirty="0" smtClean="0"/>
          </a:p>
          <a:p>
            <a:pPr marL="628650" indent="-628650">
              <a:spcBef>
                <a:spcPts val="1200"/>
              </a:spcBef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cs-CZ" sz="2800" b="1" dirty="0"/>
          </a:p>
          <a:p>
            <a:pPr marL="628650" indent="-628650">
              <a:spcBef>
                <a:spcPts val="1200"/>
              </a:spcBef>
              <a:buClr>
                <a:srgbClr val="000099"/>
              </a:buClr>
              <a:buFont typeface="Wingdings" panose="05000000000000000000" pitchFamily="2" charset="2"/>
              <a:buChar char="q"/>
            </a:pPr>
            <a:r>
              <a:rPr lang="cs-CZ" sz="2800" b="1" dirty="0" smtClean="0"/>
              <a:t>Politika </a:t>
            </a:r>
            <a:r>
              <a:rPr lang="cs-CZ" sz="2800" b="1" dirty="0"/>
              <a:t>územního rozvoje České republiky, ve znění Aktualizace č. </a:t>
            </a:r>
            <a:r>
              <a:rPr lang="cs-CZ" sz="2800" b="1" dirty="0" smtClean="0"/>
              <a:t>1 </a:t>
            </a:r>
          </a:p>
          <a:p>
            <a:pPr marL="628650" indent="-628650">
              <a:spcBef>
                <a:spcPts val="1200"/>
              </a:spcBef>
              <a:buClr>
                <a:srgbClr val="000099"/>
              </a:buClr>
              <a:buFont typeface="Wingdings" panose="05000000000000000000" pitchFamily="2" charset="2"/>
              <a:buChar char="q"/>
            </a:pPr>
            <a:r>
              <a:rPr lang="cs-CZ" sz="2800" b="1" dirty="0" smtClean="0"/>
              <a:t>Zásady územního rozvoje Královéhradeckého kraje </a:t>
            </a:r>
          </a:p>
        </p:txBody>
      </p:sp>
      <p:pic>
        <p:nvPicPr>
          <p:cNvPr id="5" name="Obrázek 4" descr="Výřez obrazovk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922" y="2132856"/>
            <a:ext cx="4586206" cy="2562542"/>
          </a:xfrm>
          <a:prstGeom prst="rect">
            <a:avLst/>
          </a:prstGeom>
        </p:spPr>
      </p:pic>
      <p:sp>
        <p:nvSpPr>
          <p:cNvPr id="6" name="Prstenec 5"/>
          <p:cNvSpPr/>
          <p:nvPr/>
        </p:nvSpPr>
        <p:spPr>
          <a:xfrm rot="1521376">
            <a:off x="2752884" y="2122440"/>
            <a:ext cx="1666348" cy="2304277"/>
          </a:xfrm>
          <a:prstGeom prst="donut">
            <a:avLst>
              <a:gd name="adj" fmla="val 27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51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cs-CZ" dirty="0" smtClean="0"/>
          </a:p>
          <a:p>
            <a:pPr algn="ctr"/>
            <a:endParaRPr lang="cs-CZ" dirty="0"/>
          </a:p>
          <a:p>
            <a:pPr algn="ctr"/>
            <a:endParaRPr lang="cs-CZ" dirty="0" smtClean="0"/>
          </a:p>
          <a:p>
            <a:pPr algn="ctr"/>
            <a:r>
              <a:rPr lang="cs-CZ" b="1" dirty="0" smtClean="0">
                <a:solidFill>
                  <a:srgbClr val="000099"/>
                </a:solidFill>
              </a:rPr>
              <a:t>Děkuji za pozornost</a:t>
            </a:r>
            <a:endParaRPr lang="cs-CZ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1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140200" y="2060848"/>
            <a:ext cx="4464248" cy="4392340"/>
          </a:xfrm>
        </p:spPr>
        <p:txBody>
          <a:bodyPr>
            <a:noAutofit/>
          </a:bodyPr>
          <a:lstStyle/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Font typeface="Wingdings" panose="05000000000000000000" pitchFamily="2" charset="2"/>
              <a:buChar char="q"/>
              <a:defRPr/>
            </a:pPr>
            <a:r>
              <a:rPr lang="cs-CZ" sz="1800" b="1" dirty="0" smtClean="0"/>
              <a:t>dne 15</a:t>
            </a:r>
            <a:r>
              <a:rPr lang="cs-CZ" sz="1800" b="1" dirty="0"/>
              <a:t>. dubna 2015 byla schválena </a:t>
            </a:r>
            <a:endParaRPr lang="cs-CZ" sz="1800" b="1" dirty="0" smtClean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defRPr/>
            </a:pPr>
            <a:r>
              <a:rPr lang="cs-CZ" sz="1800" b="1" dirty="0"/>
              <a:t> </a:t>
            </a:r>
            <a:r>
              <a:rPr lang="cs-CZ" sz="1800" b="1" dirty="0" smtClean="0"/>
              <a:t>    vládou </a:t>
            </a:r>
            <a:r>
              <a:rPr lang="cs-CZ" sz="1800" b="1" dirty="0"/>
              <a:t>ČR Aktualizace č. 1 PÚR ČR </a:t>
            </a:r>
            <a:endParaRPr lang="cs-CZ" sz="1800" b="1" dirty="0" smtClean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defRPr/>
            </a:pPr>
            <a:r>
              <a:rPr lang="cs-CZ" sz="1800" b="1" dirty="0"/>
              <a:t> </a:t>
            </a:r>
            <a:r>
              <a:rPr lang="cs-CZ" sz="1800" b="1" dirty="0" smtClean="0"/>
              <a:t>    usnesením </a:t>
            </a:r>
            <a:r>
              <a:rPr lang="cs-CZ" sz="1800" b="1" dirty="0"/>
              <a:t>vlády č. </a:t>
            </a:r>
            <a:r>
              <a:rPr lang="cs-CZ" sz="1800" b="1" dirty="0" smtClean="0"/>
              <a:t>276/2015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defRPr/>
            </a:pPr>
            <a:endParaRPr lang="cs-CZ" sz="1800" b="1" dirty="0"/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Font typeface="Wingdings" panose="05000000000000000000" pitchFamily="2" charset="2"/>
              <a:buChar char="q"/>
              <a:defRPr/>
            </a:pPr>
            <a:r>
              <a:rPr lang="cs-CZ" sz="1800" b="1" dirty="0" smtClean="0"/>
              <a:t>v současné době probíhá plnění úkolů stanovených v PÚR ČR, ve znění Aktualizace č. 1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defRPr/>
            </a:pPr>
            <a:endParaRPr lang="cs-CZ" sz="1800" b="1" dirty="0"/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Font typeface="Wingdings" panose="05000000000000000000" pitchFamily="2" charset="2"/>
              <a:buChar char="q"/>
              <a:defRPr/>
            </a:pPr>
            <a:r>
              <a:rPr lang="cs-CZ" sz="1800" b="1" dirty="0" smtClean="0">
                <a:solidFill>
                  <a:srgbClr val="000099"/>
                </a:solidFill>
              </a:rPr>
              <a:t>je </a:t>
            </a:r>
            <a:r>
              <a:rPr lang="cs-CZ" sz="1800" b="1" dirty="0">
                <a:solidFill>
                  <a:srgbClr val="000099"/>
                </a:solidFill>
              </a:rPr>
              <a:t>závazná pro vydávání ÚPD krajů a obcí a pro rozhodování v území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defRPr/>
            </a:pPr>
            <a:endParaRPr lang="cs-CZ" sz="2000" u="sng" dirty="0">
              <a:solidFill>
                <a:schemeClr val="accent1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95288" y="1125538"/>
            <a:ext cx="8291512" cy="935310"/>
          </a:xfrm>
        </p:spPr>
        <p:txBody>
          <a:bodyPr/>
          <a:lstStyle/>
          <a:p>
            <a:pPr>
              <a:defRPr/>
            </a:pPr>
            <a:r>
              <a:rPr lang="cs-CZ" sz="2400" dirty="0"/>
              <a:t>Politika územního rozvoje České republiky, ve znění Aktualizace č. 1 </a:t>
            </a:r>
            <a:r>
              <a:rPr lang="cs-CZ" sz="2400" b="0" dirty="0"/>
              <a:t>(dále „</a:t>
            </a:r>
            <a:r>
              <a:rPr lang="cs-CZ" sz="2400" dirty="0"/>
              <a:t>PÚR ČR</a:t>
            </a:r>
            <a:r>
              <a:rPr lang="cs-CZ" sz="2400" b="0" dirty="0"/>
              <a:t>“)</a:t>
            </a:r>
            <a:r>
              <a:rPr lang="cs-CZ" sz="2400" dirty="0"/>
              <a:t/>
            </a:r>
            <a:br>
              <a:rPr lang="cs-CZ" sz="2400" dirty="0"/>
            </a:br>
            <a:endParaRPr lang="cs-CZ" sz="2400" dirty="0">
              <a:ea typeface="+mn-ea"/>
            </a:endParaRPr>
          </a:p>
        </p:txBody>
      </p:sp>
      <p:pic>
        <p:nvPicPr>
          <p:cNvPr id="4915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74706"/>
            <a:ext cx="3168724" cy="44261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911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07504" y="2420888"/>
            <a:ext cx="8928992" cy="4032448"/>
          </a:xfrm>
        </p:spPr>
        <p:txBody>
          <a:bodyPr>
            <a:normAutofit/>
          </a:bodyPr>
          <a:lstStyle/>
          <a:p>
            <a:pPr lvl="0"/>
            <a:r>
              <a:rPr lang="cs-CZ" sz="2600" b="1" dirty="0">
                <a:solidFill>
                  <a:srgbClr val="000099"/>
                </a:solidFill>
              </a:rPr>
              <a:t>OB4 Rozvojová oblast Hradec Králové / </a:t>
            </a:r>
            <a:r>
              <a:rPr lang="cs-CZ" sz="2600" b="1" dirty="0" smtClean="0">
                <a:solidFill>
                  <a:srgbClr val="000099"/>
                </a:solidFill>
              </a:rPr>
              <a:t>Pardubice </a:t>
            </a:r>
            <a:r>
              <a:rPr lang="cs-CZ" sz="2600" dirty="0" smtClean="0"/>
              <a:t>území </a:t>
            </a:r>
            <a:r>
              <a:rPr lang="cs-CZ" sz="2600" dirty="0"/>
              <a:t>ovlivněné rozvojovou dynamikou krajských měst Hradce Králové a </a:t>
            </a:r>
            <a:r>
              <a:rPr lang="cs-CZ" sz="2600" dirty="0" smtClean="0"/>
              <a:t>Pardubic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cs-CZ" sz="2600" b="1" dirty="0" smtClean="0">
                <a:solidFill>
                  <a:srgbClr val="000099"/>
                </a:solidFill>
              </a:rPr>
              <a:t>OS4 </a:t>
            </a:r>
            <a:r>
              <a:rPr lang="cs-CZ" sz="2600" b="1" dirty="0">
                <a:solidFill>
                  <a:srgbClr val="000099"/>
                </a:solidFill>
              </a:rPr>
              <a:t>Rozvojová osa Praha-Hradec Králové/Pardubice </a:t>
            </a:r>
            <a:endParaRPr lang="cs-CZ" sz="2600" b="1" dirty="0" smtClean="0">
              <a:solidFill>
                <a:srgbClr val="000099"/>
              </a:solidFill>
            </a:endParaRP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cs-CZ" sz="2400" dirty="0" smtClean="0">
                <a:solidFill>
                  <a:srgbClr val="000099"/>
                </a:solidFill>
              </a:rPr>
              <a:t>(</a:t>
            </a:r>
            <a:r>
              <a:rPr lang="cs-CZ" sz="2400" dirty="0">
                <a:solidFill>
                  <a:srgbClr val="000099"/>
                </a:solidFill>
              </a:rPr>
              <a:t>podél dálnice D11)–Trutnov–hranice ČR/Polsko(–</a:t>
            </a:r>
            <a:r>
              <a:rPr lang="cs-CZ" sz="2400" dirty="0" err="1">
                <a:solidFill>
                  <a:srgbClr val="000099"/>
                </a:solidFill>
              </a:rPr>
              <a:t>Wroclaw</a:t>
            </a:r>
            <a:r>
              <a:rPr lang="cs-CZ" sz="2400" dirty="0" smtClean="0">
                <a:solidFill>
                  <a:srgbClr val="000099"/>
                </a:solidFill>
              </a:rPr>
              <a:t>)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cs-CZ" sz="2400" b="1" dirty="0" smtClean="0"/>
              <a:t>území </a:t>
            </a:r>
            <a:r>
              <a:rPr lang="cs-CZ" sz="2400" b="1" dirty="0"/>
              <a:t>ovlivněné dálnicí D11 a jejím připravovaným pokračováním do Jaroměře</a:t>
            </a:r>
            <a:r>
              <a:rPr lang="cs-CZ" sz="2400" dirty="0"/>
              <a:t>, </a:t>
            </a:r>
            <a:r>
              <a:rPr lang="cs-CZ" sz="2400" b="1" dirty="0"/>
              <a:t>připravovanou </a:t>
            </a:r>
            <a:r>
              <a:rPr lang="cs-CZ" sz="2400" b="1" dirty="0" smtClean="0"/>
              <a:t>rychlostní silnicí (dálnicí II. třídy) </a:t>
            </a:r>
            <a:r>
              <a:rPr lang="cs-CZ" sz="2400" b="1" dirty="0"/>
              <a:t>R11 Jaroměř–Trutnov–hranice ČR/Polsko</a:t>
            </a:r>
            <a:r>
              <a:rPr lang="cs-CZ" sz="2400" b="1" dirty="0" smtClean="0">
                <a:solidFill>
                  <a:srgbClr val="000099"/>
                </a:solidFill>
              </a:rPr>
              <a:t> </a:t>
            </a:r>
            <a:endParaRPr lang="cs-CZ" sz="2600" b="1" dirty="0" smtClean="0">
              <a:solidFill>
                <a:srgbClr val="000099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95536" y="1196752"/>
            <a:ext cx="8291264" cy="1008112"/>
          </a:xfrm>
        </p:spPr>
        <p:txBody>
          <a:bodyPr/>
          <a:lstStyle/>
          <a:p>
            <a:r>
              <a:rPr lang="cs-CZ" dirty="0"/>
              <a:t>PÚR ČR – rozvojové oblasti a rozvojové osy</a:t>
            </a:r>
          </a:p>
        </p:txBody>
      </p:sp>
    </p:spTree>
    <p:extLst>
      <p:ext uri="{BB962C8B-B14F-4D97-AF65-F5344CB8AC3E}">
        <p14:creationId xmlns:p14="http://schemas.microsoft.com/office/powerpoint/2010/main" val="612443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 descr="Výřez obrazovky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276872"/>
            <a:ext cx="6072124" cy="4211209"/>
          </a:xfrm>
          <a:ln w="12700">
            <a:solidFill>
              <a:schemeClr val="tx1"/>
            </a:solidFill>
            <a:prstDash val="solid"/>
          </a:ln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95536" y="1124744"/>
            <a:ext cx="8291264" cy="1080120"/>
          </a:xfrm>
        </p:spPr>
        <p:txBody>
          <a:bodyPr/>
          <a:lstStyle/>
          <a:p>
            <a:r>
              <a:rPr lang="cs-CZ" dirty="0"/>
              <a:t>PÚR ČR – rozvojové oblasti a rozvojové osy</a:t>
            </a:r>
          </a:p>
        </p:txBody>
      </p:sp>
      <p:pic>
        <p:nvPicPr>
          <p:cNvPr id="8" name="Obrázek 7" descr="Výřez obrazovky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" t="2853" r="63325" b="206"/>
          <a:stretch/>
        </p:blipFill>
        <p:spPr>
          <a:xfrm>
            <a:off x="6632028" y="1700808"/>
            <a:ext cx="1684387" cy="4606138"/>
          </a:xfrm>
          <a:prstGeom prst="rect">
            <a:avLst/>
          </a:prstGeom>
          <a:ln w="57150">
            <a:solidFill>
              <a:srgbClr val="000099"/>
            </a:solidFill>
          </a:ln>
        </p:spPr>
      </p:pic>
      <p:sp>
        <p:nvSpPr>
          <p:cNvPr id="9" name="Prstenec 8"/>
          <p:cNvSpPr/>
          <p:nvPr/>
        </p:nvSpPr>
        <p:spPr>
          <a:xfrm rot="2585232">
            <a:off x="3732434" y="3147713"/>
            <a:ext cx="1049481" cy="1540266"/>
          </a:xfrm>
          <a:prstGeom prst="donut">
            <a:avLst>
              <a:gd name="adj" fmla="val 23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78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51520" y="2276872"/>
            <a:ext cx="8640960" cy="4176464"/>
          </a:xfrm>
        </p:spPr>
        <p:txBody>
          <a:bodyPr>
            <a:normAutofit lnSpcReduction="10000"/>
          </a:bodyPr>
          <a:lstStyle/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cs-CZ" sz="2400" b="1" dirty="0" smtClean="0">
                <a:solidFill>
                  <a:srgbClr val="000099"/>
                </a:solidFill>
              </a:rPr>
              <a:t>Koncepce</a:t>
            </a:r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cs-CZ" sz="2400" b="1" dirty="0" smtClean="0">
                <a:solidFill>
                  <a:srgbClr val="000099"/>
                </a:solidFill>
              </a:rPr>
              <a:t>Čl. (80</a:t>
            </a:r>
            <a:r>
              <a:rPr lang="cs-CZ" sz="2400" b="1" dirty="0">
                <a:solidFill>
                  <a:srgbClr val="000099"/>
                </a:solidFill>
              </a:rPr>
              <a:t>) </a:t>
            </a:r>
            <a:r>
              <a:rPr lang="cs-CZ" sz="2400" b="1" dirty="0" smtClean="0">
                <a:solidFill>
                  <a:srgbClr val="000099"/>
                </a:solidFill>
              </a:rPr>
              <a:t>Úkoly </a:t>
            </a:r>
            <a:r>
              <a:rPr lang="cs-CZ" sz="2400" b="1" dirty="0">
                <a:solidFill>
                  <a:srgbClr val="000099"/>
                </a:solidFill>
              </a:rPr>
              <a:t>územního plánování</a:t>
            </a:r>
            <a:r>
              <a:rPr lang="cs-CZ" sz="2400" b="1" dirty="0" smtClean="0">
                <a:solidFill>
                  <a:srgbClr val="000099"/>
                </a:solidFill>
              </a:rPr>
              <a:t>:</a:t>
            </a:r>
          </a:p>
          <a:p>
            <a:pPr marL="538163" indent="-447675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400" b="1" dirty="0" smtClean="0"/>
              <a:t>kraje </a:t>
            </a:r>
            <a:r>
              <a:rPr lang="cs-CZ" sz="2400" b="1" dirty="0"/>
              <a:t>v zásadách územního rozvoje upřesní vymezení ploch a koridorů </a:t>
            </a:r>
            <a:r>
              <a:rPr lang="cs-CZ" sz="2400" b="1" dirty="0" smtClean="0"/>
              <a:t>dopravní infrastruktury</a:t>
            </a:r>
            <a:r>
              <a:rPr lang="cs-CZ" sz="2400" dirty="0" smtClean="0"/>
              <a:t>, </a:t>
            </a:r>
            <a:r>
              <a:rPr lang="cs-CZ" sz="2400" dirty="0"/>
              <a:t>při respektování důvodů vymezení a kritérií a podmínek pro </a:t>
            </a:r>
            <a:r>
              <a:rPr lang="cs-CZ" sz="2400" dirty="0" smtClean="0"/>
              <a:t>rozhodování;</a:t>
            </a:r>
          </a:p>
          <a:p>
            <a:pPr marL="538163" indent="-447675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400" b="1" dirty="0" smtClean="0"/>
              <a:t>příslušné </a:t>
            </a:r>
            <a:r>
              <a:rPr lang="cs-CZ" sz="2400" b="1" dirty="0"/>
              <a:t>kraje a obce zajistí územní ochranu vymezených koridorů a ploch</a:t>
            </a:r>
            <a:r>
              <a:rPr lang="cs-CZ" sz="2400" dirty="0"/>
              <a:t>, případně územní rezervou;</a:t>
            </a:r>
            <a:endParaRPr lang="cs-CZ" sz="2400" dirty="0" smtClean="0"/>
          </a:p>
          <a:p>
            <a:pPr marL="538163" lvl="0" indent="-447675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400" dirty="0"/>
              <a:t>kraje při pořizování územně plánovací dokumentace </a:t>
            </a:r>
            <a:r>
              <a:rPr lang="cs-CZ" sz="2400" b="1" dirty="0"/>
              <a:t>řeší územní souvislosti vymezených koridorů</a:t>
            </a:r>
            <a:r>
              <a:rPr lang="cs-CZ" sz="2400" dirty="0"/>
              <a:t> a ploch.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cs-CZ" sz="24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39552" y="1124744"/>
            <a:ext cx="7920880" cy="1008112"/>
          </a:xfrm>
        </p:spPr>
        <p:txBody>
          <a:bodyPr/>
          <a:lstStyle/>
          <a:p>
            <a:r>
              <a:rPr lang="cs-CZ" dirty="0"/>
              <a:t>PÚR ČR – </a:t>
            </a:r>
            <a:r>
              <a:rPr lang="cs-CZ" dirty="0" smtClean="0"/>
              <a:t>koridory a plochy dopravní infrastruktury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959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51520" y="2276872"/>
            <a:ext cx="8640960" cy="4320480"/>
          </a:xfrm>
        </p:spPr>
        <p:txBody>
          <a:bodyPr>
            <a:normAutofit fontScale="92500"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cs-CZ" sz="3000" b="1" dirty="0">
                <a:solidFill>
                  <a:srgbClr val="000099"/>
                </a:solidFill>
              </a:rPr>
              <a:t>Čl. (97) D11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cs-CZ" sz="3000" b="1" dirty="0" smtClean="0">
                <a:solidFill>
                  <a:srgbClr val="000099"/>
                </a:solidFill>
              </a:rPr>
              <a:t>Vymezení</a:t>
            </a:r>
            <a:r>
              <a:rPr lang="cs-CZ" sz="3000" b="1" dirty="0">
                <a:solidFill>
                  <a:srgbClr val="000099"/>
                </a:solidFill>
              </a:rPr>
              <a:t>:</a:t>
            </a:r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cs-CZ" sz="2600" b="1" dirty="0"/>
              <a:t>Úsek Hradec Králové –Smiřice–Jaroměř (mezinárodní trasa „E 67“ dle Evropské dohody o hlavních silnicích s </a:t>
            </a:r>
            <a:r>
              <a:rPr lang="cs-CZ" sz="2600" b="1" dirty="0" smtClean="0"/>
              <a:t>mezinárodním </a:t>
            </a:r>
            <a:r>
              <a:rPr lang="cs-CZ" sz="2600" b="1" dirty="0"/>
              <a:t>provozem – dále jen AGR), dále </a:t>
            </a:r>
            <a:r>
              <a:rPr lang="cs-CZ" sz="2600" b="1" dirty="0" smtClean="0"/>
              <a:t>navazuje </a:t>
            </a:r>
            <a:r>
              <a:rPr lang="cs-CZ" sz="2600" b="1" dirty="0"/>
              <a:t>rozvojový záměr rychlostní silnice R11.  </a:t>
            </a:r>
          </a:p>
          <a:p>
            <a:pPr lvl="0">
              <a:spcBef>
                <a:spcPts val="1200"/>
              </a:spcBef>
              <a:spcAft>
                <a:spcPts val="0"/>
              </a:spcAft>
            </a:pPr>
            <a:r>
              <a:rPr lang="cs-CZ" sz="3000" b="1" dirty="0">
                <a:solidFill>
                  <a:srgbClr val="000099"/>
                </a:solidFill>
              </a:rPr>
              <a:t>Důvody vymezení:</a:t>
            </a:r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cs-CZ" sz="2600" b="1" dirty="0"/>
              <a:t>Příprava dokončení základní sítě dálnic a zabezpečení převedení očekávané zátěže intenzit dopravy na tuto kvalitativně vyšší úroveň dopravy. Součást TEN-T.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cs-CZ" sz="24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39552" y="1124744"/>
            <a:ext cx="7920880" cy="1008112"/>
          </a:xfrm>
        </p:spPr>
        <p:txBody>
          <a:bodyPr/>
          <a:lstStyle/>
          <a:p>
            <a:r>
              <a:rPr lang="cs-CZ" dirty="0"/>
              <a:t>PÚR ČR – </a:t>
            </a:r>
            <a:r>
              <a:rPr lang="cs-CZ" dirty="0" smtClean="0"/>
              <a:t>koridory a plochy dopravní infrastruktury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3184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51520" y="2276872"/>
            <a:ext cx="8640960" cy="432048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cs-CZ" b="1" dirty="0">
                <a:solidFill>
                  <a:srgbClr val="000099"/>
                </a:solidFill>
              </a:rPr>
              <a:t>Čl. </a:t>
            </a:r>
            <a:r>
              <a:rPr lang="cs-CZ" b="1" dirty="0" smtClean="0">
                <a:solidFill>
                  <a:srgbClr val="000099"/>
                </a:solidFill>
              </a:rPr>
              <a:t>(100) R11 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cs-CZ" sz="2600" b="1" dirty="0" smtClean="0">
                <a:solidFill>
                  <a:srgbClr val="000099"/>
                </a:solidFill>
              </a:rPr>
              <a:t>Vymezení</a:t>
            </a:r>
            <a:r>
              <a:rPr lang="cs-CZ" sz="2600" b="1" dirty="0">
                <a:solidFill>
                  <a:srgbClr val="000099"/>
                </a:solidFill>
              </a:rPr>
              <a:t>: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cs-CZ" sz="2600" b="1" dirty="0"/>
              <a:t>Rychlostní silnice Jaroměř–Trutnov–hranice ČR (–</a:t>
            </a:r>
            <a:r>
              <a:rPr lang="cs-CZ" sz="2600" b="1" dirty="0" err="1"/>
              <a:t>Walbrzych</a:t>
            </a:r>
            <a:r>
              <a:rPr lang="cs-CZ" sz="2600" b="1" dirty="0"/>
              <a:t>) (E 67). </a:t>
            </a:r>
            <a:r>
              <a:rPr lang="cs-CZ" sz="2600" b="1" dirty="0" smtClean="0"/>
              <a:t>Navazuje </a:t>
            </a:r>
            <a:r>
              <a:rPr lang="cs-CZ" sz="2600" b="1" dirty="0"/>
              <a:t>na dálnici D 11. </a:t>
            </a:r>
          </a:p>
          <a:p>
            <a:pPr lvl="0">
              <a:spcBef>
                <a:spcPts val="1200"/>
              </a:spcBef>
              <a:spcAft>
                <a:spcPts val="0"/>
              </a:spcAft>
            </a:pPr>
            <a:r>
              <a:rPr lang="cs-CZ" sz="2600" b="1" dirty="0">
                <a:solidFill>
                  <a:srgbClr val="000099"/>
                </a:solidFill>
              </a:rPr>
              <a:t>Důvody vymezení: 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cs-CZ" sz="2600" b="1" dirty="0"/>
              <a:t>Pokračování koridoru dálnice. Vazba na polskou silniční síť. Součást TEN-T.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cs-CZ" sz="24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39552" y="1124744"/>
            <a:ext cx="7920880" cy="1008112"/>
          </a:xfrm>
        </p:spPr>
        <p:txBody>
          <a:bodyPr/>
          <a:lstStyle/>
          <a:p>
            <a:r>
              <a:rPr lang="cs-CZ" dirty="0"/>
              <a:t>PÚR ČR – </a:t>
            </a:r>
            <a:r>
              <a:rPr lang="cs-CZ" dirty="0" smtClean="0"/>
              <a:t>koridory a plochy dopravní infrastruktury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5621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Výřez obrazovky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420888"/>
            <a:ext cx="6274667" cy="4320481"/>
          </a:xfrm>
          <a:ln w="12700">
            <a:solidFill>
              <a:schemeClr val="tx1"/>
            </a:solidFill>
            <a:prstDash val="solid"/>
          </a:ln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39552" y="1052736"/>
            <a:ext cx="7920880" cy="1008112"/>
          </a:xfrm>
        </p:spPr>
        <p:txBody>
          <a:bodyPr/>
          <a:lstStyle/>
          <a:p>
            <a:r>
              <a:rPr lang="cs-CZ" dirty="0"/>
              <a:t>PÚR ČR – </a:t>
            </a:r>
            <a:r>
              <a:rPr lang="cs-CZ" dirty="0" smtClean="0"/>
              <a:t>koridory a plochy dopravní infrastruktury</a:t>
            </a:r>
            <a:endParaRPr lang="cs-CZ" dirty="0"/>
          </a:p>
        </p:txBody>
      </p:sp>
      <p:pic>
        <p:nvPicPr>
          <p:cNvPr id="6" name="Obrázek 5" descr="Výřez obrazovky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3" t="-673" r="27533" b="17098"/>
          <a:stretch/>
        </p:blipFill>
        <p:spPr>
          <a:xfrm>
            <a:off x="6038849" y="1885153"/>
            <a:ext cx="2733096" cy="3992119"/>
          </a:xfrm>
          <a:prstGeom prst="rect">
            <a:avLst/>
          </a:prstGeom>
          <a:ln w="76200">
            <a:solidFill>
              <a:srgbClr val="000099"/>
            </a:solidFill>
          </a:ln>
        </p:spPr>
      </p:pic>
      <p:sp>
        <p:nvSpPr>
          <p:cNvPr id="7" name="Prstenec 6"/>
          <p:cNvSpPr/>
          <p:nvPr/>
        </p:nvSpPr>
        <p:spPr>
          <a:xfrm rot="1330152">
            <a:off x="3433029" y="3355631"/>
            <a:ext cx="708850" cy="1353584"/>
          </a:xfrm>
          <a:prstGeom prst="donut">
            <a:avLst>
              <a:gd name="adj" fmla="val 86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9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MR_klas">
  <a:themeElements>
    <a:clrScheme name="Barvy MMR">
      <a:dk1>
        <a:sysClr val="windowText" lastClr="000000"/>
      </a:dk1>
      <a:lt1>
        <a:sysClr val="window" lastClr="FFFFFF"/>
      </a:lt1>
      <a:dk2>
        <a:srgbClr val="262626"/>
      </a:dk2>
      <a:lt2>
        <a:srgbClr val="EEECE1"/>
      </a:lt2>
      <a:accent1>
        <a:srgbClr val="000099"/>
      </a:accent1>
      <a:accent2>
        <a:srgbClr val="00AF3F"/>
      </a:accent2>
      <a:accent3>
        <a:srgbClr val="F9E300"/>
      </a:accent3>
      <a:accent4>
        <a:srgbClr val="E21C18"/>
      </a:accent4>
      <a:accent5>
        <a:srgbClr val="24A7AF"/>
      </a:accent5>
      <a:accent6>
        <a:srgbClr val="868686"/>
      </a:accent6>
      <a:hlink>
        <a:srgbClr val="00AF3F"/>
      </a:hlink>
      <a:folHlink>
        <a:srgbClr val="868686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MR_klas">
  <a:themeElements>
    <a:clrScheme name="Barvy MMR">
      <a:dk1>
        <a:sysClr val="windowText" lastClr="000000"/>
      </a:dk1>
      <a:lt1>
        <a:sysClr val="window" lastClr="FFFFFF"/>
      </a:lt1>
      <a:dk2>
        <a:srgbClr val="262626"/>
      </a:dk2>
      <a:lt2>
        <a:srgbClr val="EEECE1"/>
      </a:lt2>
      <a:accent1>
        <a:srgbClr val="000099"/>
      </a:accent1>
      <a:accent2>
        <a:srgbClr val="00AF3F"/>
      </a:accent2>
      <a:accent3>
        <a:srgbClr val="F9E300"/>
      </a:accent3>
      <a:accent4>
        <a:srgbClr val="E21C18"/>
      </a:accent4>
      <a:accent5>
        <a:srgbClr val="24A7AF"/>
      </a:accent5>
      <a:accent6>
        <a:srgbClr val="868686"/>
      </a:accent6>
      <a:hlink>
        <a:srgbClr val="00AF3F"/>
      </a:hlink>
      <a:folHlink>
        <a:srgbClr val="868686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1715</TotalTime>
  <Words>884</Words>
  <Application>Microsoft Office PowerPoint</Application>
  <PresentationFormat>Předvádění na obrazovce (4:3)</PresentationFormat>
  <Paragraphs>93</Paragraphs>
  <Slides>20</Slides>
  <Notes>20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20</vt:i4>
      </vt:variant>
    </vt:vector>
  </HeadingPairs>
  <TitlesOfParts>
    <vt:vector size="22" baseType="lpstr">
      <vt:lpstr>MMR_klas</vt:lpstr>
      <vt:lpstr>1_MMR_klas</vt:lpstr>
      <vt:lpstr>Územní ochrana koridoru pro dálnici D11</vt:lpstr>
      <vt:lpstr>Zajištění propojení D11/S3 – územní ochrana koridoru dálnice D11 </vt:lpstr>
      <vt:lpstr>Politika územního rozvoje České republiky, ve znění Aktualizace č. 1 (dále „PÚR ČR“) </vt:lpstr>
      <vt:lpstr>PÚR ČR – rozvojové oblasti a rozvojové osy</vt:lpstr>
      <vt:lpstr>PÚR ČR – rozvojové oblasti a rozvojové osy</vt:lpstr>
      <vt:lpstr>PÚR ČR – koridory a plochy dopravní infrastruktury</vt:lpstr>
      <vt:lpstr>PÚR ČR – koridory a plochy dopravní infrastruktury</vt:lpstr>
      <vt:lpstr>PÚR ČR – koridory a plochy dopravní infrastruktury</vt:lpstr>
      <vt:lpstr>PÚR ČR – koridory a plochy dopravní infrastruktury</vt:lpstr>
      <vt:lpstr>Závaznost PÚR pro vydávání zásad územního rozvoje upřesnění a vymezení záměrů a úkolů vyplývajících  z PÚR ČR do Zásad územního rozvoje Královéhradeckého kraje (dále „ZÚR KHK“) </vt:lpstr>
      <vt:lpstr>Upřesnění rozvojové osy OS4 v ZÚR KHK  </vt:lpstr>
      <vt:lpstr>Prezentace aplikace PowerPoint</vt:lpstr>
      <vt:lpstr>Upřesnění koridoru D11(R11) v ZÚR KHK</vt:lpstr>
      <vt:lpstr>Prezentace aplikace PowerPoint</vt:lpstr>
      <vt:lpstr>Vymezení veřejně prospěšných staveb pro dopravní infrastrukturu v ZÚR KHK</vt:lpstr>
      <vt:lpstr>Prezentace aplikace PowerPoint</vt:lpstr>
      <vt:lpstr>Možnost spolufinancování připravovaných úseků D11 z finančních prostředků EU</vt:lpstr>
      <vt:lpstr>Stav připravenosti jednotlivých úseků D11</vt:lpstr>
      <vt:lpstr>Kroky vlády k zajištění realizace prioritních dopravní záměrů 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Vaner Lukáš</dc:creator>
  <cp:lastModifiedBy>uzivatel</cp:lastModifiedBy>
  <cp:revision>195</cp:revision>
  <cp:lastPrinted>2016-06-16T11:49:54Z</cp:lastPrinted>
  <dcterms:created xsi:type="dcterms:W3CDTF">2014-02-26T13:05:03Z</dcterms:created>
  <dcterms:modified xsi:type="dcterms:W3CDTF">2016-06-21T10:18:49Z</dcterms:modified>
</cp:coreProperties>
</file>